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33" autoAdjust="0"/>
    <p:restoredTop sz="94660"/>
  </p:normalViewPr>
  <p:slideViewPr>
    <p:cSldViewPr snapToGrid="0">
      <p:cViewPr varScale="1">
        <p:scale>
          <a:sx n="43" d="100"/>
          <a:sy n="43" d="100"/>
        </p:scale>
        <p:origin x="72" y="2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2/16/2019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2/16/2019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2/16/2019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2/16/2019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2/16/2019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2/16/2019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US" sz="5400" dirty="0" smtClean="0">
                <a:latin typeface="Baskerville Old Face" panose="02020602080505020303" pitchFamily="18" charset="0"/>
              </a:rPr>
              <a:t>THE TREE REVOLUTION</a:t>
            </a:r>
            <a:endParaRPr lang="en-US" sz="5400" dirty="0">
              <a:latin typeface="Baskerville Old Face" panose="02020602080505020303" pitchFamily="18" charset="0"/>
            </a:endParaRPr>
          </a:p>
        </p:txBody>
      </p:sp>
      <p:sp>
        <p:nvSpPr>
          <p:cNvPr id="5" name="Content Placeholder 4"/>
          <p:cNvSpPr>
            <a:spLocks noGrp="1"/>
          </p:cNvSpPr>
          <p:nvPr>
            <p:ph sz="half" idx="1"/>
          </p:nvPr>
        </p:nvSpPr>
        <p:spPr>
          <a:xfrm>
            <a:off x="677335" y="2689978"/>
            <a:ext cx="3148708" cy="2579853"/>
          </a:xfrm>
        </p:spPr>
        <p:txBody>
          <a:bodyPr/>
          <a:lstStyle/>
          <a:p>
            <a:pPr marL="0" indent="0" algn="ctr">
              <a:buNone/>
            </a:pPr>
            <a:r>
              <a:rPr lang="en-US" b="1" u="sng" dirty="0" smtClean="0">
                <a:latin typeface="Baskerville Old Face" panose="02020602080505020303" pitchFamily="18" charset="0"/>
              </a:rPr>
              <a:t>IMPORTANCE OF TREES</a:t>
            </a:r>
          </a:p>
          <a:p>
            <a:pPr>
              <a:buFont typeface="Wingdings" panose="05000000000000000000" pitchFamily="2" charset="2"/>
              <a:buChar char="v"/>
            </a:pPr>
            <a:r>
              <a:rPr lang="en-US" dirty="0" smtClean="0"/>
              <a:t>PROVIDING OXYGEN</a:t>
            </a:r>
          </a:p>
          <a:p>
            <a:pPr>
              <a:buFont typeface="Wingdings" panose="05000000000000000000" pitchFamily="2" charset="2"/>
              <a:buChar char="v"/>
            </a:pPr>
            <a:r>
              <a:rPr lang="en-US" dirty="0" smtClean="0"/>
              <a:t>IMPROVING AIR QUALITY</a:t>
            </a:r>
          </a:p>
          <a:p>
            <a:pPr>
              <a:buFont typeface="Wingdings" panose="05000000000000000000" pitchFamily="2" charset="2"/>
              <a:buChar char="v"/>
            </a:pPr>
            <a:r>
              <a:rPr lang="en-US" dirty="0" smtClean="0"/>
              <a:t>CONSERVING WATER</a:t>
            </a:r>
          </a:p>
          <a:p>
            <a:pPr>
              <a:buFont typeface="Wingdings" panose="05000000000000000000" pitchFamily="2" charset="2"/>
              <a:buChar char="v"/>
            </a:pPr>
            <a:r>
              <a:rPr lang="en-US" dirty="0" smtClean="0"/>
              <a:t>PRESERVING SOIL</a:t>
            </a:r>
          </a:p>
          <a:p>
            <a:pPr>
              <a:buFont typeface="Wingdings" panose="05000000000000000000" pitchFamily="2" charset="2"/>
              <a:buChar char="v"/>
            </a:pPr>
            <a:r>
              <a:rPr lang="en-US" dirty="0" smtClean="0"/>
              <a:t>IMPROVING OF CLIMATE</a:t>
            </a:r>
            <a:endParaRPr lang="en-US" dirty="0"/>
          </a:p>
        </p:txBody>
      </p:sp>
      <p:sp>
        <p:nvSpPr>
          <p:cNvPr id="6" name="Content Placeholder 5"/>
          <p:cNvSpPr>
            <a:spLocks noGrp="1"/>
          </p:cNvSpPr>
          <p:nvPr>
            <p:ph sz="half" idx="2"/>
          </p:nvPr>
        </p:nvSpPr>
        <p:spPr>
          <a:xfrm>
            <a:off x="3910874" y="2039517"/>
            <a:ext cx="5233125" cy="3687515"/>
          </a:xfrm>
        </p:spPr>
        <p:txBody>
          <a:bodyPr/>
          <a:lstStyle/>
          <a:p>
            <a:pPr marL="0" indent="0" algn="ctr">
              <a:buNone/>
            </a:pPr>
            <a:r>
              <a:rPr lang="en-US" b="1" u="sng" dirty="0" smtClean="0">
                <a:latin typeface="Baskerville Old Face" panose="02020602080505020303" pitchFamily="18" charset="0"/>
              </a:rPr>
              <a:t>VISIBLE EFFECTS OF DEFORESTATION</a:t>
            </a:r>
          </a:p>
          <a:p>
            <a:pPr>
              <a:buFont typeface="Wingdings" panose="05000000000000000000" pitchFamily="2" charset="2"/>
              <a:buChar char="v"/>
            </a:pPr>
            <a:r>
              <a:rPr lang="en-US" dirty="0" smtClean="0"/>
              <a:t>EXTINCTION OF ANIMALS AND PLANT SPECIES</a:t>
            </a:r>
          </a:p>
          <a:p>
            <a:pPr>
              <a:buFont typeface="Wingdings" panose="05000000000000000000" pitchFamily="2" charset="2"/>
              <a:buChar char="v"/>
            </a:pPr>
            <a:r>
              <a:rPr lang="en-US" dirty="0" smtClean="0"/>
              <a:t>GLOBAL WARMING</a:t>
            </a:r>
          </a:p>
          <a:p>
            <a:pPr>
              <a:buFont typeface="Wingdings" panose="05000000000000000000" pitchFamily="2" charset="2"/>
              <a:buChar char="v"/>
            </a:pPr>
            <a:r>
              <a:rPr lang="en-US" dirty="0" smtClean="0"/>
              <a:t>EXPANSION OF DESERTS</a:t>
            </a:r>
          </a:p>
          <a:p>
            <a:pPr>
              <a:buFont typeface="Wingdings" panose="05000000000000000000" pitchFamily="2" charset="2"/>
              <a:buChar char="v"/>
            </a:pPr>
            <a:r>
              <a:rPr lang="en-US" dirty="0" smtClean="0"/>
              <a:t>HUMAN AND ANIMAL CONFLICTS</a:t>
            </a:r>
          </a:p>
          <a:p>
            <a:pPr>
              <a:buFont typeface="Wingdings" panose="05000000000000000000" pitchFamily="2" charset="2"/>
              <a:buChar char="v"/>
            </a:pPr>
            <a:r>
              <a:rPr lang="en-US" dirty="0" smtClean="0"/>
              <a:t>DRYING UP OF WATER BODIES</a:t>
            </a:r>
          </a:p>
          <a:p>
            <a:pPr>
              <a:buFont typeface="Wingdings" panose="05000000000000000000" pitchFamily="2" charset="2"/>
              <a:buChar char="v"/>
            </a:pPr>
            <a:r>
              <a:rPr lang="en-US" dirty="0" smtClean="0"/>
              <a:t>CHANGE IN CLIMATIC PATTERNS</a:t>
            </a:r>
          </a:p>
          <a:p>
            <a:pPr>
              <a:buFont typeface="Wingdings" panose="05000000000000000000" pitchFamily="2" charset="2"/>
              <a:buChar char="v"/>
            </a:pPr>
            <a:r>
              <a:rPr lang="en-US" dirty="0" smtClean="0"/>
              <a:t>DROUGHTS AND FAMINE</a:t>
            </a:r>
          </a:p>
          <a:p>
            <a:pPr>
              <a:buFont typeface="Wingdings" panose="05000000000000000000" pitchFamily="2" charset="2"/>
              <a:buChar char="v"/>
            </a:pPr>
            <a:r>
              <a:rPr lang="en-US" dirty="0" smtClean="0"/>
              <a:t>INCREASE </a:t>
            </a:r>
            <a:r>
              <a:rPr lang="en-US" dirty="0"/>
              <a:t>IN MORTALITY RATES</a:t>
            </a:r>
          </a:p>
          <a:p>
            <a:endParaRPr lang="en-US" dirty="0"/>
          </a:p>
        </p:txBody>
      </p:sp>
      <p:pic>
        <p:nvPicPr>
          <p:cNvPr id="8" name="Picture 7"/>
          <p:cNvPicPr>
            <a:picLocks noChangeAspect="1"/>
          </p:cNvPicPr>
          <p:nvPr/>
        </p:nvPicPr>
        <p:blipFill>
          <a:blip r:embed="rId2"/>
          <a:stretch>
            <a:fillRect/>
          </a:stretch>
        </p:blipFill>
        <p:spPr>
          <a:xfrm>
            <a:off x="9358833" y="385012"/>
            <a:ext cx="2709111" cy="6208294"/>
          </a:xfrm>
          <a:prstGeom prst="rect">
            <a:avLst/>
          </a:prstGeom>
          <a:ln>
            <a:noFill/>
          </a:ln>
          <a:effectLst>
            <a:softEdge rad="112500"/>
          </a:effectLst>
        </p:spPr>
      </p:pic>
    </p:spTree>
    <p:extLst>
      <p:ext uri="{BB962C8B-B14F-4D97-AF65-F5344CB8AC3E}">
        <p14:creationId xmlns:p14="http://schemas.microsoft.com/office/powerpoint/2010/main" val="2206901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barn(inVertical)">
                                      <p:cBhvr>
                                        <p:cTn id="13" dur="1000"/>
                                        <p:tgtEl>
                                          <p:spTgt spid="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5">
                                            <p:txEl>
                                              <p:pRg st="1" end="1"/>
                                            </p:txEl>
                                          </p:spTgt>
                                        </p:tgtEl>
                                        <p:attrNameLst>
                                          <p:attrName>style.visibility</p:attrName>
                                        </p:attrNameLst>
                                      </p:cBhvr>
                                      <p:to>
                                        <p:strVal val="visible"/>
                                      </p:to>
                                    </p:set>
                                    <p:animEffect transition="in" filter="barn(inVertical)">
                                      <p:cBhvr>
                                        <p:cTn id="18" dur="1000"/>
                                        <p:tgtEl>
                                          <p:spTgt spid="5">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animEffect transition="in" filter="barn(inVertical)">
                                      <p:cBhvr>
                                        <p:cTn id="23" dur="10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barn(inVertical)">
                                      <p:cBhvr>
                                        <p:cTn id="28" dur="1000"/>
                                        <p:tgtEl>
                                          <p:spTgt spid="5">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5">
                                            <p:txEl>
                                              <p:pRg st="4" end="4"/>
                                            </p:txEl>
                                          </p:spTgt>
                                        </p:tgtEl>
                                        <p:attrNameLst>
                                          <p:attrName>style.visibility</p:attrName>
                                        </p:attrNameLst>
                                      </p:cBhvr>
                                      <p:to>
                                        <p:strVal val="visible"/>
                                      </p:to>
                                    </p:set>
                                    <p:animEffect transition="in" filter="barn(inVertical)">
                                      <p:cBhvr>
                                        <p:cTn id="33" dur="1000"/>
                                        <p:tgtEl>
                                          <p:spTgt spid="5">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5">
                                            <p:txEl>
                                              <p:pRg st="5" end="5"/>
                                            </p:txEl>
                                          </p:spTgt>
                                        </p:tgtEl>
                                        <p:attrNameLst>
                                          <p:attrName>style.visibility</p:attrName>
                                        </p:attrNameLst>
                                      </p:cBhvr>
                                      <p:to>
                                        <p:strVal val="visible"/>
                                      </p:to>
                                    </p:set>
                                    <p:animEffect transition="in" filter="barn(inVertical)">
                                      <p:cBhvr>
                                        <p:cTn id="38" dur="1000"/>
                                        <p:tgtEl>
                                          <p:spTgt spid="5">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4" presetClass="entr" presetSubtype="10" fill="hold" grpId="0" nodeType="clickEffect">
                                  <p:stCondLst>
                                    <p:cond delay="0"/>
                                  </p:stCondLst>
                                  <p:childTnLst>
                                    <p:set>
                                      <p:cBhvr>
                                        <p:cTn id="42" dur="1" fill="hold">
                                          <p:stCondLst>
                                            <p:cond delay="0"/>
                                          </p:stCondLst>
                                        </p:cTn>
                                        <p:tgtEl>
                                          <p:spTgt spid="6">
                                            <p:txEl>
                                              <p:pRg st="0" end="0"/>
                                            </p:txEl>
                                          </p:spTgt>
                                        </p:tgtEl>
                                        <p:attrNameLst>
                                          <p:attrName>style.visibility</p:attrName>
                                        </p:attrNameLst>
                                      </p:cBhvr>
                                      <p:to>
                                        <p:strVal val="visible"/>
                                      </p:to>
                                    </p:set>
                                    <p:animEffect transition="in" filter="randombar(horizontal)">
                                      <p:cBhvr>
                                        <p:cTn id="43" dur="1000"/>
                                        <p:tgtEl>
                                          <p:spTgt spid="6">
                                            <p:txEl>
                                              <p:pRg st="0" end="0"/>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4" presetClass="entr" presetSubtype="10" fill="hold" grpId="0" nodeType="clickEffect">
                                  <p:stCondLst>
                                    <p:cond delay="0"/>
                                  </p:stCondLst>
                                  <p:childTnLst>
                                    <p:set>
                                      <p:cBhvr>
                                        <p:cTn id="47" dur="1" fill="hold">
                                          <p:stCondLst>
                                            <p:cond delay="0"/>
                                          </p:stCondLst>
                                        </p:cTn>
                                        <p:tgtEl>
                                          <p:spTgt spid="6">
                                            <p:txEl>
                                              <p:pRg st="1" end="1"/>
                                            </p:txEl>
                                          </p:spTgt>
                                        </p:tgtEl>
                                        <p:attrNameLst>
                                          <p:attrName>style.visibility</p:attrName>
                                        </p:attrNameLst>
                                      </p:cBhvr>
                                      <p:to>
                                        <p:strVal val="visible"/>
                                      </p:to>
                                    </p:set>
                                    <p:animEffect transition="in" filter="randombar(horizontal)">
                                      <p:cBhvr>
                                        <p:cTn id="48" dur="1000"/>
                                        <p:tgtEl>
                                          <p:spTgt spid="6">
                                            <p:txEl>
                                              <p:pRg st="1" end="1"/>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4" presetClass="entr" presetSubtype="10" fill="hold" grpId="0" nodeType="clickEffect">
                                  <p:stCondLst>
                                    <p:cond delay="0"/>
                                  </p:stCondLst>
                                  <p:childTnLst>
                                    <p:set>
                                      <p:cBhvr>
                                        <p:cTn id="52" dur="1" fill="hold">
                                          <p:stCondLst>
                                            <p:cond delay="0"/>
                                          </p:stCondLst>
                                        </p:cTn>
                                        <p:tgtEl>
                                          <p:spTgt spid="6">
                                            <p:txEl>
                                              <p:pRg st="2" end="2"/>
                                            </p:txEl>
                                          </p:spTgt>
                                        </p:tgtEl>
                                        <p:attrNameLst>
                                          <p:attrName>style.visibility</p:attrName>
                                        </p:attrNameLst>
                                      </p:cBhvr>
                                      <p:to>
                                        <p:strVal val="visible"/>
                                      </p:to>
                                    </p:set>
                                    <p:animEffect transition="in" filter="randombar(horizontal)">
                                      <p:cBhvr>
                                        <p:cTn id="53" dur="1000"/>
                                        <p:tgtEl>
                                          <p:spTgt spid="6">
                                            <p:txEl>
                                              <p:pRg st="2" end="2"/>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4" presetClass="entr" presetSubtype="10" fill="hold" grpId="0" nodeType="clickEffect">
                                  <p:stCondLst>
                                    <p:cond delay="0"/>
                                  </p:stCondLst>
                                  <p:childTnLst>
                                    <p:set>
                                      <p:cBhvr>
                                        <p:cTn id="57" dur="1" fill="hold">
                                          <p:stCondLst>
                                            <p:cond delay="0"/>
                                          </p:stCondLst>
                                        </p:cTn>
                                        <p:tgtEl>
                                          <p:spTgt spid="6">
                                            <p:txEl>
                                              <p:pRg st="3" end="3"/>
                                            </p:txEl>
                                          </p:spTgt>
                                        </p:tgtEl>
                                        <p:attrNameLst>
                                          <p:attrName>style.visibility</p:attrName>
                                        </p:attrNameLst>
                                      </p:cBhvr>
                                      <p:to>
                                        <p:strVal val="visible"/>
                                      </p:to>
                                    </p:set>
                                    <p:animEffect transition="in" filter="randombar(horizontal)">
                                      <p:cBhvr>
                                        <p:cTn id="58" dur="1000"/>
                                        <p:tgtEl>
                                          <p:spTgt spid="6">
                                            <p:txEl>
                                              <p:pRg st="3" end="3"/>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4" presetClass="entr" presetSubtype="10" fill="hold" grpId="0" nodeType="clickEffect">
                                  <p:stCondLst>
                                    <p:cond delay="0"/>
                                  </p:stCondLst>
                                  <p:childTnLst>
                                    <p:set>
                                      <p:cBhvr>
                                        <p:cTn id="62" dur="1" fill="hold">
                                          <p:stCondLst>
                                            <p:cond delay="0"/>
                                          </p:stCondLst>
                                        </p:cTn>
                                        <p:tgtEl>
                                          <p:spTgt spid="6">
                                            <p:txEl>
                                              <p:pRg st="4" end="4"/>
                                            </p:txEl>
                                          </p:spTgt>
                                        </p:tgtEl>
                                        <p:attrNameLst>
                                          <p:attrName>style.visibility</p:attrName>
                                        </p:attrNameLst>
                                      </p:cBhvr>
                                      <p:to>
                                        <p:strVal val="visible"/>
                                      </p:to>
                                    </p:set>
                                    <p:animEffect transition="in" filter="randombar(horizontal)">
                                      <p:cBhvr>
                                        <p:cTn id="63" dur="1000"/>
                                        <p:tgtEl>
                                          <p:spTgt spid="6">
                                            <p:txEl>
                                              <p:pRg st="4" end="4"/>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14" presetClass="entr" presetSubtype="10" fill="hold" grpId="0" nodeType="clickEffect">
                                  <p:stCondLst>
                                    <p:cond delay="0"/>
                                  </p:stCondLst>
                                  <p:childTnLst>
                                    <p:set>
                                      <p:cBhvr>
                                        <p:cTn id="67" dur="1" fill="hold">
                                          <p:stCondLst>
                                            <p:cond delay="0"/>
                                          </p:stCondLst>
                                        </p:cTn>
                                        <p:tgtEl>
                                          <p:spTgt spid="6">
                                            <p:txEl>
                                              <p:pRg st="5" end="5"/>
                                            </p:txEl>
                                          </p:spTgt>
                                        </p:tgtEl>
                                        <p:attrNameLst>
                                          <p:attrName>style.visibility</p:attrName>
                                        </p:attrNameLst>
                                      </p:cBhvr>
                                      <p:to>
                                        <p:strVal val="visible"/>
                                      </p:to>
                                    </p:set>
                                    <p:animEffect transition="in" filter="randombar(horizontal)">
                                      <p:cBhvr>
                                        <p:cTn id="68" dur="1000"/>
                                        <p:tgtEl>
                                          <p:spTgt spid="6">
                                            <p:txEl>
                                              <p:pRg st="5" end="5"/>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14" presetClass="entr" presetSubtype="10" fill="hold" grpId="0" nodeType="clickEffect">
                                  <p:stCondLst>
                                    <p:cond delay="0"/>
                                  </p:stCondLst>
                                  <p:childTnLst>
                                    <p:set>
                                      <p:cBhvr>
                                        <p:cTn id="72" dur="1" fill="hold">
                                          <p:stCondLst>
                                            <p:cond delay="0"/>
                                          </p:stCondLst>
                                        </p:cTn>
                                        <p:tgtEl>
                                          <p:spTgt spid="6">
                                            <p:txEl>
                                              <p:pRg st="6" end="6"/>
                                            </p:txEl>
                                          </p:spTgt>
                                        </p:tgtEl>
                                        <p:attrNameLst>
                                          <p:attrName>style.visibility</p:attrName>
                                        </p:attrNameLst>
                                      </p:cBhvr>
                                      <p:to>
                                        <p:strVal val="visible"/>
                                      </p:to>
                                    </p:set>
                                    <p:animEffect transition="in" filter="randombar(horizontal)">
                                      <p:cBhvr>
                                        <p:cTn id="73" dur="1000"/>
                                        <p:tgtEl>
                                          <p:spTgt spid="6">
                                            <p:txEl>
                                              <p:pRg st="6" end="6"/>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14" presetClass="entr" presetSubtype="10" fill="hold" grpId="0" nodeType="clickEffect">
                                  <p:stCondLst>
                                    <p:cond delay="0"/>
                                  </p:stCondLst>
                                  <p:childTnLst>
                                    <p:set>
                                      <p:cBhvr>
                                        <p:cTn id="77" dur="1" fill="hold">
                                          <p:stCondLst>
                                            <p:cond delay="0"/>
                                          </p:stCondLst>
                                        </p:cTn>
                                        <p:tgtEl>
                                          <p:spTgt spid="6">
                                            <p:txEl>
                                              <p:pRg st="7" end="7"/>
                                            </p:txEl>
                                          </p:spTgt>
                                        </p:tgtEl>
                                        <p:attrNameLst>
                                          <p:attrName>style.visibility</p:attrName>
                                        </p:attrNameLst>
                                      </p:cBhvr>
                                      <p:to>
                                        <p:strVal val="visible"/>
                                      </p:to>
                                    </p:set>
                                    <p:animEffect transition="in" filter="randombar(horizontal)">
                                      <p:cBhvr>
                                        <p:cTn id="78" dur="1000"/>
                                        <p:tgtEl>
                                          <p:spTgt spid="6">
                                            <p:txEl>
                                              <p:pRg st="7" end="7"/>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14" presetClass="entr" presetSubtype="10" fill="hold" grpId="0" nodeType="clickEffect">
                                  <p:stCondLst>
                                    <p:cond delay="0"/>
                                  </p:stCondLst>
                                  <p:childTnLst>
                                    <p:set>
                                      <p:cBhvr>
                                        <p:cTn id="82" dur="1" fill="hold">
                                          <p:stCondLst>
                                            <p:cond delay="0"/>
                                          </p:stCondLst>
                                        </p:cTn>
                                        <p:tgtEl>
                                          <p:spTgt spid="6">
                                            <p:txEl>
                                              <p:pRg st="8" end="8"/>
                                            </p:txEl>
                                          </p:spTgt>
                                        </p:tgtEl>
                                        <p:attrNameLst>
                                          <p:attrName>style.visibility</p:attrName>
                                        </p:attrNameLst>
                                      </p:cBhvr>
                                      <p:to>
                                        <p:strVal val="visible"/>
                                      </p:to>
                                    </p:set>
                                    <p:animEffect transition="in" filter="randombar(horizontal)">
                                      <p:cBhvr>
                                        <p:cTn id="83" dur="1000"/>
                                        <p:tgtEl>
                                          <p:spTgt spid="6">
                                            <p:txEl>
                                              <p:pRg st="8" end="8"/>
                                            </p:txEl>
                                          </p:spTgt>
                                        </p:tgtEl>
                                      </p:cBhvr>
                                    </p:animEffect>
                                  </p:childTnLst>
                                </p:cTn>
                              </p:par>
                            </p:childTnLst>
                          </p:cTn>
                        </p:par>
                      </p:childTnLst>
                    </p:cTn>
                  </p:par>
                  <p:par>
                    <p:cTn id="84" fill="hold">
                      <p:stCondLst>
                        <p:cond delay="indefinite"/>
                      </p:stCondLst>
                      <p:childTnLst>
                        <p:par>
                          <p:cTn id="85" fill="hold">
                            <p:stCondLst>
                              <p:cond delay="0"/>
                            </p:stCondLst>
                            <p:childTnLst>
                              <p:par>
                                <p:cTn id="86" presetID="45" presetClass="entr" presetSubtype="0" fill="hold" nodeType="clickEffect">
                                  <p:stCondLst>
                                    <p:cond delay="0"/>
                                  </p:stCondLst>
                                  <p:childTnLst>
                                    <p:set>
                                      <p:cBhvr>
                                        <p:cTn id="87" dur="1" fill="hold">
                                          <p:stCondLst>
                                            <p:cond delay="0"/>
                                          </p:stCondLst>
                                        </p:cTn>
                                        <p:tgtEl>
                                          <p:spTgt spid="8"/>
                                        </p:tgtEl>
                                        <p:attrNameLst>
                                          <p:attrName>style.visibility</p:attrName>
                                        </p:attrNameLst>
                                      </p:cBhvr>
                                      <p:to>
                                        <p:strVal val="visible"/>
                                      </p:to>
                                    </p:set>
                                    <p:animEffect transition="in" filter="fade">
                                      <p:cBhvr>
                                        <p:cTn id="88" dur="2500"/>
                                        <p:tgtEl>
                                          <p:spTgt spid="8"/>
                                        </p:tgtEl>
                                      </p:cBhvr>
                                    </p:animEffect>
                                    <p:anim calcmode="lin" valueType="num">
                                      <p:cBhvr>
                                        <p:cTn id="89" dur="2500" fill="hold"/>
                                        <p:tgtEl>
                                          <p:spTgt spid="8"/>
                                        </p:tgtEl>
                                        <p:attrNameLst>
                                          <p:attrName>ppt_w</p:attrName>
                                        </p:attrNameLst>
                                      </p:cBhvr>
                                      <p:tavLst>
                                        <p:tav tm="0" fmla="#ppt_w*sin(2.5*pi*$)">
                                          <p:val>
                                            <p:fltVal val="0"/>
                                          </p:val>
                                        </p:tav>
                                        <p:tav tm="100000">
                                          <p:val>
                                            <p:fltVal val="1"/>
                                          </p:val>
                                        </p:tav>
                                      </p:tavLst>
                                    </p:anim>
                                    <p:anim calcmode="lin" valueType="num">
                                      <p:cBhvr>
                                        <p:cTn id="90" dur="2500" fill="hold"/>
                                        <p:tgtEl>
                                          <p:spTgt spid="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P spid="6"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77334" y="609600"/>
            <a:ext cx="8596668" cy="1026695"/>
          </a:xfrm>
        </p:spPr>
        <p:txBody>
          <a:bodyPr>
            <a:normAutofit/>
          </a:bodyPr>
          <a:lstStyle/>
          <a:p>
            <a:pPr algn="ctr"/>
            <a:r>
              <a:rPr lang="en-US" sz="4000" b="1" dirty="0" smtClean="0">
                <a:solidFill>
                  <a:schemeClr val="tx2">
                    <a:lumMod val="40000"/>
                    <a:lumOff val="60000"/>
                  </a:schemeClr>
                </a:solidFill>
                <a:latin typeface="Baskerville Old Face" panose="02020602080505020303" pitchFamily="18" charset="0"/>
              </a:rPr>
              <a:t>HOW TREES SUSTAIN US!</a:t>
            </a:r>
            <a:endParaRPr lang="en-US" sz="4000" b="1" dirty="0">
              <a:solidFill>
                <a:schemeClr val="tx2">
                  <a:lumMod val="40000"/>
                  <a:lumOff val="60000"/>
                </a:schemeClr>
              </a:solidFill>
              <a:latin typeface="Baskerville Old Face" panose="02020602080505020303" pitchFamily="18" charset="0"/>
            </a:endParaRPr>
          </a:p>
        </p:txBody>
      </p:sp>
      <p:sp>
        <p:nvSpPr>
          <p:cNvPr id="6" name="Content Placeholder 5"/>
          <p:cNvSpPr>
            <a:spLocks noGrp="1"/>
          </p:cNvSpPr>
          <p:nvPr>
            <p:ph idx="1"/>
          </p:nvPr>
        </p:nvSpPr>
        <p:spPr>
          <a:xfrm>
            <a:off x="1158597" y="2334126"/>
            <a:ext cx="8596668" cy="3104148"/>
          </a:xfrm>
        </p:spPr>
        <p:txBody>
          <a:bodyPr>
            <a:normAutofit lnSpcReduction="10000"/>
          </a:bodyPr>
          <a:lstStyle/>
          <a:p>
            <a:pPr marL="0" indent="0">
              <a:buNone/>
            </a:pPr>
            <a:r>
              <a:rPr lang="en-US" dirty="0">
                <a:latin typeface="Aharoni" panose="02010803020104030203" pitchFamily="2" charset="-79"/>
                <a:cs typeface="Aharoni" panose="02010803020104030203" pitchFamily="2" charset="-79"/>
              </a:rPr>
              <a:t>Trees create a balance in the earth because they nourish everything with oxygen. Additionally, they absorb carbon dioxide gas hence reduce the green gas effect. At this rate of deforestation, trees are predicted to be extinct in the next </a:t>
            </a:r>
            <a:r>
              <a:rPr lang="en-US" dirty="0" smtClean="0">
                <a:latin typeface="Aharoni" panose="02010803020104030203" pitchFamily="2" charset="-79"/>
                <a:cs typeface="Aharoni" panose="02010803020104030203" pitchFamily="2" charset="-79"/>
              </a:rPr>
              <a:t>500 years </a:t>
            </a:r>
            <a:r>
              <a:rPr lang="en-US" dirty="0" smtClean="0">
                <a:latin typeface="Aharoni" panose="02010803020104030203" pitchFamily="2" charset="-79"/>
                <a:cs typeface="Aharoni" panose="02010803020104030203" pitchFamily="2" charset="-79"/>
              </a:rPr>
              <a:t>lest </a:t>
            </a:r>
            <a:r>
              <a:rPr lang="en-US" dirty="0">
                <a:latin typeface="Aharoni" panose="02010803020104030203" pitchFamily="2" charset="-79"/>
                <a:cs typeface="Aharoni" panose="02010803020104030203" pitchFamily="2" charset="-79"/>
              </a:rPr>
              <a:t>action is taken to save the remaining trees and plant more. Critics argue that trees are a raw material to complement human life, but it won't be beneficial if we all die after we exhaust all the trees. Moreover, trees attract rainfall; lack of trees on the planet will then lead to catastrophes like droughts that are accompanied by famine. As large green corporations foretaste the Amazon forest, all of us can double the effort by preserving our homegrown trees and planting more. Remember, if trees die, we all die.</a:t>
            </a:r>
            <a:endParaRPr lang="en-US" dirty="0" smtClean="0">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2732844782"/>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500" fill="hold"/>
                                        <p:tgtEl>
                                          <p:spTgt spid="5"/>
                                        </p:tgtEl>
                                        <p:attrNameLst>
                                          <p:attrName>ppt_x</p:attrName>
                                        </p:attrNameLst>
                                      </p:cBhvr>
                                      <p:tavLst>
                                        <p:tav tm="0">
                                          <p:val>
                                            <p:strVal val="#ppt_x"/>
                                          </p:val>
                                        </p:tav>
                                        <p:tav tm="100000">
                                          <p:val>
                                            <p:strVal val="#ppt_x"/>
                                          </p:val>
                                        </p:tav>
                                      </p:tavLst>
                                    </p:anim>
                                    <p:anim calcmode="lin" valueType="num">
                                      <p:cBhvr additive="base">
                                        <p:cTn id="8" dur="1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randombar(horizontal)">
                                      <p:cBhvr>
                                        <p:cTn id="13" dur="1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54505"/>
          </a:xfrm>
        </p:spPr>
        <p:txBody>
          <a:bodyPr>
            <a:normAutofit fontScale="90000"/>
          </a:bodyPr>
          <a:lstStyle/>
          <a:p>
            <a:pPr algn="ctr"/>
            <a:r>
              <a:rPr lang="en-US" dirty="0" smtClean="0"/>
              <a:t>References</a:t>
            </a:r>
            <a:br>
              <a:rPr lang="en-US" dirty="0" smtClean="0"/>
            </a:br>
            <a:endParaRPr lang="en-US" dirty="0"/>
          </a:p>
        </p:txBody>
      </p:sp>
      <p:sp>
        <p:nvSpPr>
          <p:cNvPr id="3" name="Content Placeholder 2"/>
          <p:cNvSpPr>
            <a:spLocks noGrp="1"/>
          </p:cNvSpPr>
          <p:nvPr>
            <p:ph idx="1"/>
          </p:nvPr>
        </p:nvSpPr>
        <p:spPr/>
        <p:txBody>
          <a:bodyPr/>
          <a:lstStyle/>
          <a:p>
            <a:pPr marL="0" indent="0">
              <a:buNone/>
            </a:pPr>
            <a:endParaRPr lang="en-US" dirty="0" smtClean="0"/>
          </a:p>
          <a:p>
            <a:pPr marL="0" indent="0">
              <a:buNone/>
            </a:pPr>
            <a:r>
              <a:rPr lang="en-US" dirty="0" err="1"/>
              <a:t>Gourdji</a:t>
            </a:r>
            <a:r>
              <a:rPr lang="en-US" dirty="0"/>
              <a:t>, Sharon, et al. "Historical climate trends, deforestation, and maize </a:t>
            </a:r>
            <a:r>
              <a:rPr lang="en-US" dirty="0" smtClean="0"/>
              <a:t>and	bean </a:t>
            </a:r>
            <a:r>
              <a:rPr lang="en-US" dirty="0"/>
              <a:t>yields in Nicaragua." Agricultural and Forest Meteorology 200 (2015</a:t>
            </a:r>
            <a:r>
              <a:rPr lang="en-US" dirty="0" smtClean="0"/>
              <a:t>):	270-281.</a:t>
            </a:r>
          </a:p>
          <a:p>
            <a:pPr marL="0" indent="0">
              <a:buNone/>
            </a:pPr>
            <a:r>
              <a:rPr lang="en-US" dirty="0"/>
              <a:t>Lawrence, Deborah, and Karen </a:t>
            </a:r>
            <a:r>
              <a:rPr lang="en-US" dirty="0" err="1"/>
              <a:t>Vandecar</a:t>
            </a:r>
            <a:r>
              <a:rPr lang="en-US" dirty="0"/>
              <a:t>. "Effects of tropical deforestation </a:t>
            </a:r>
            <a:r>
              <a:rPr lang="en-US" dirty="0" smtClean="0"/>
              <a:t>on	climate </a:t>
            </a:r>
            <a:r>
              <a:rPr lang="en-US" dirty="0"/>
              <a:t>and agriculture." Nature Climate Change 5.1 (2015): 27</a:t>
            </a:r>
            <a:r>
              <a:rPr lang="en-US" dirty="0" smtClean="0"/>
              <a:t>.</a:t>
            </a:r>
          </a:p>
          <a:p>
            <a:pPr marL="0" indent="0">
              <a:buNone/>
            </a:pPr>
            <a:r>
              <a:rPr lang="en-US" dirty="0" err="1" smtClean="0"/>
              <a:t>Zemp</a:t>
            </a:r>
            <a:r>
              <a:rPr lang="en-US" dirty="0"/>
              <a:t>, D. C., et al. "Deforestation effects on Amazon forest resilience</a:t>
            </a:r>
            <a:r>
              <a:rPr lang="en-US" dirty="0" smtClean="0"/>
              <a:t>.“	Geophysical </a:t>
            </a:r>
            <a:r>
              <a:rPr lang="en-US" dirty="0"/>
              <a:t>Research Letters 44.12 (2017): 6182-6190</a:t>
            </a:r>
          </a:p>
        </p:txBody>
      </p:sp>
    </p:spTree>
    <p:extLst>
      <p:ext uri="{BB962C8B-B14F-4D97-AF65-F5344CB8AC3E}">
        <p14:creationId xmlns:p14="http://schemas.microsoft.com/office/powerpoint/2010/main" val="3989380097"/>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1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heel(1)">
                                      <p:cBhvr>
                                        <p:cTn id="17" dur="1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heel(1)">
                                      <p:cBhvr>
                                        <p:cTn id="22" dur="1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132</TotalTime>
  <Words>223</Words>
  <Application>Microsoft Office PowerPoint</Application>
  <PresentationFormat>Widescreen</PresentationFormat>
  <Paragraphs>23</Paragraphs>
  <Slides>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vt:i4>
      </vt:variant>
    </vt:vector>
  </HeadingPairs>
  <TitlesOfParts>
    <vt:vector size="10" baseType="lpstr">
      <vt:lpstr>Aharoni</vt:lpstr>
      <vt:lpstr>Arial</vt:lpstr>
      <vt:lpstr>Baskerville Old Face</vt:lpstr>
      <vt:lpstr>Trebuchet MS</vt:lpstr>
      <vt:lpstr>Wingdings</vt:lpstr>
      <vt:lpstr>Wingdings 3</vt:lpstr>
      <vt:lpstr>Facet</vt:lpstr>
      <vt:lpstr>THE TREE REVOLUTION</vt:lpstr>
      <vt:lpstr>HOW TREES SUSTAIN US!</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HELP SAVE THE TREES</dc:title>
  <dc:creator>Alkaza</dc:creator>
  <cp:lastModifiedBy>Alkaza</cp:lastModifiedBy>
  <cp:revision>12</cp:revision>
  <dcterms:created xsi:type="dcterms:W3CDTF">2019-02-13T16:17:50Z</dcterms:created>
  <dcterms:modified xsi:type="dcterms:W3CDTF">2019-02-16T04:56:38Z</dcterms:modified>
</cp:coreProperties>
</file>